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82"/>
  </p:notesMasterIdLst>
  <p:sldIdLst>
    <p:sldId id="256" r:id="rId2"/>
    <p:sldId id="257" r:id="rId3"/>
    <p:sldId id="292" r:id="rId4"/>
    <p:sldId id="258" r:id="rId5"/>
    <p:sldId id="259" r:id="rId6"/>
    <p:sldId id="260" r:id="rId7"/>
    <p:sldId id="295" r:id="rId8"/>
    <p:sldId id="296" r:id="rId9"/>
    <p:sldId id="297" r:id="rId10"/>
    <p:sldId id="298" r:id="rId11"/>
    <p:sldId id="299" r:id="rId12"/>
    <p:sldId id="293" r:id="rId13"/>
    <p:sldId id="263" r:id="rId14"/>
    <p:sldId id="294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9" r:id="rId24"/>
    <p:sldId id="308" r:id="rId25"/>
    <p:sldId id="310" r:id="rId26"/>
    <p:sldId id="311" r:id="rId27"/>
    <p:sldId id="312" r:id="rId28"/>
    <p:sldId id="313" r:id="rId29"/>
    <p:sldId id="320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3" r:id="rId39"/>
    <p:sldId id="324" r:id="rId40"/>
    <p:sldId id="325" r:id="rId41"/>
    <p:sldId id="326" r:id="rId42"/>
    <p:sldId id="327" r:id="rId43"/>
    <p:sldId id="328" r:id="rId44"/>
    <p:sldId id="329" r:id="rId45"/>
    <p:sldId id="330" r:id="rId46"/>
    <p:sldId id="331" r:id="rId47"/>
    <p:sldId id="332" r:id="rId48"/>
    <p:sldId id="333" r:id="rId49"/>
    <p:sldId id="334" r:id="rId50"/>
    <p:sldId id="335" r:id="rId51"/>
    <p:sldId id="336" r:id="rId52"/>
    <p:sldId id="337" r:id="rId53"/>
    <p:sldId id="338" r:id="rId54"/>
    <p:sldId id="339" r:id="rId55"/>
    <p:sldId id="340" r:id="rId56"/>
    <p:sldId id="341" r:id="rId57"/>
    <p:sldId id="345" r:id="rId58"/>
    <p:sldId id="342" r:id="rId59"/>
    <p:sldId id="343" r:id="rId60"/>
    <p:sldId id="344" r:id="rId61"/>
    <p:sldId id="346" r:id="rId62"/>
    <p:sldId id="347" r:id="rId63"/>
    <p:sldId id="348" r:id="rId64"/>
    <p:sldId id="349" r:id="rId65"/>
    <p:sldId id="350" r:id="rId66"/>
    <p:sldId id="351" r:id="rId67"/>
    <p:sldId id="352" r:id="rId68"/>
    <p:sldId id="353" r:id="rId69"/>
    <p:sldId id="354" r:id="rId70"/>
    <p:sldId id="355" r:id="rId71"/>
    <p:sldId id="356" r:id="rId72"/>
    <p:sldId id="357" r:id="rId73"/>
    <p:sldId id="358" r:id="rId74"/>
    <p:sldId id="359" r:id="rId75"/>
    <p:sldId id="360" r:id="rId76"/>
    <p:sldId id="361" r:id="rId77"/>
    <p:sldId id="362" r:id="rId78"/>
    <p:sldId id="363" r:id="rId79"/>
    <p:sldId id="364" r:id="rId80"/>
    <p:sldId id="365" r:id="rId8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image1.gif>
</file>

<file path=ppt/media/image2.png>
</file>

<file path=ppt/media/image3.jp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FC78A-4701-4AB1-BCE7-59EF109C512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951A8F-77E1-4233-8717-89E4EFD6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7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A78E-AFE9-4869-A895-6FBC2890042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69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30348-5F56-46F6-88A6-629678FC6D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L4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8BB41-514D-415A-B20C-6553EDB8B1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EN.600.444/644</a:t>
            </a:r>
          </a:p>
          <a:p>
            <a:r>
              <a:rPr lang="en-US" dirty="0"/>
              <a:t>Spring 2019</a:t>
            </a:r>
          </a:p>
          <a:p>
            <a:r>
              <a:rPr lang="en-US" b="1" dirty="0"/>
              <a:t>Dr. Seth James Nielson</a:t>
            </a:r>
          </a:p>
        </p:txBody>
      </p:sp>
    </p:spTree>
    <p:extLst>
      <p:ext uri="{BB962C8B-B14F-4D97-AF65-F5344CB8AC3E}">
        <p14:creationId xmlns:p14="http://schemas.microsoft.com/office/powerpoint/2010/main" val="2401036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B88DE-F856-4A76-B2AD-1896F824E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One-Bit Nonce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93CD2-7207-4526-8C1F-CADDDD849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NS is a parity bit used to catch changes to a packet</a:t>
            </a:r>
          </a:p>
          <a:p>
            <a:r>
              <a:rPr lang="en-US" dirty="0"/>
              <a:t>Because it’s only one bit, a cheater can guess it 50% right</a:t>
            </a:r>
          </a:p>
          <a:p>
            <a:r>
              <a:rPr lang="en-US" dirty="0"/>
              <a:t>But, over repeated trials (frequent congestion) will get caught</a:t>
            </a:r>
          </a:p>
        </p:txBody>
      </p:sp>
    </p:spTree>
    <p:extLst>
      <p:ext uri="{BB962C8B-B14F-4D97-AF65-F5344CB8AC3E}">
        <p14:creationId xmlns:p14="http://schemas.microsoft.com/office/powerpoint/2010/main" val="2116183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82396-8910-4E18-B7AB-DF74954A4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60FA8-CE0A-4A45-A974-678B940E1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Header can be “extended” with options</a:t>
            </a:r>
          </a:p>
          <a:p>
            <a:r>
              <a:rPr lang="en-US" dirty="0"/>
              <a:t>Each option can have up to three fields:</a:t>
            </a:r>
          </a:p>
          <a:p>
            <a:pPr lvl="1"/>
            <a:r>
              <a:rPr lang="en-US" dirty="0"/>
              <a:t>Option Type (1 byte)</a:t>
            </a:r>
          </a:p>
          <a:p>
            <a:pPr lvl="1"/>
            <a:r>
              <a:rPr lang="en-US" dirty="0"/>
              <a:t>Option Length (1 byte)</a:t>
            </a:r>
          </a:p>
          <a:p>
            <a:pPr lvl="1"/>
            <a:r>
              <a:rPr lang="en-US" dirty="0"/>
              <a:t>Option data (variable)</a:t>
            </a:r>
          </a:p>
          <a:p>
            <a:r>
              <a:rPr lang="en-US" dirty="0"/>
              <a:t>Examples include</a:t>
            </a:r>
          </a:p>
          <a:p>
            <a:pPr lvl="1"/>
            <a:r>
              <a:rPr lang="en-US" dirty="0"/>
              <a:t>Selective acknowledgement</a:t>
            </a:r>
          </a:p>
          <a:p>
            <a:pPr lvl="1"/>
            <a:r>
              <a:rPr lang="en-US" dirty="0"/>
              <a:t>ECN</a:t>
            </a:r>
          </a:p>
        </p:txBody>
      </p:sp>
    </p:spTree>
    <p:extLst>
      <p:ext uri="{BB962C8B-B14F-4D97-AF65-F5344CB8AC3E}">
        <p14:creationId xmlns:p14="http://schemas.microsoft.com/office/powerpoint/2010/main" val="2627637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C5B99-E2B9-4BFC-9DF6-23AC013C7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49BF8-DC45-491E-98D4-2C365CFCD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TCP header has a value for seq num and ack num every time</a:t>
            </a:r>
          </a:p>
          <a:p>
            <a:r>
              <a:rPr lang="en-US" dirty="0"/>
              <a:t>SYN Sequence Number random between </a:t>
            </a:r>
            <a:r>
              <a:rPr lang="en-US" dirty="0">
                <a:effectLst/>
              </a:rPr>
              <a:t>0-4,294,967,295</a:t>
            </a:r>
          </a:p>
          <a:p>
            <a:r>
              <a:rPr lang="en-US" dirty="0">
                <a:effectLst/>
              </a:rPr>
              <a:t>SYN Ack Num should be 0 (but any value should be ignored)</a:t>
            </a:r>
          </a:p>
          <a:p>
            <a:r>
              <a:rPr lang="en-US" dirty="0">
                <a:effectLst/>
              </a:rPr>
              <a:t>SYN-ACK Seq Num also random</a:t>
            </a:r>
          </a:p>
          <a:p>
            <a:r>
              <a:rPr lang="en-US" dirty="0">
                <a:effectLst/>
              </a:rPr>
              <a:t>SYN-ACK Ack Num is SYN Seq Num + 1</a:t>
            </a:r>
          </a:p>
          <a:p>
            <a:r>
              <a:rPr lang="en-US" dirty="0">
                <a:effectLst/>
              </a:rPr>
              <a:t>(SYN-ACK) ACK Seq Num is SYN Seq Num + 1</a:t>
            </a:r>
          </a:p>
          <a:p>
            <a:r>
              <a:rPr lang="en-US" dirty="0">
                <a:effectLst/>
              </a:rPr>
              <a:t>(SYN-ACK) ACK </a:t>
            </a:r>
            <a:r>
              <a:rPr lang="en-US" dirty="0" err="1">
                <a:effectLst/>
              </a:rPr>
              <a:t>Ack</a:t>
            </a:r>
            <a:r>
              <a:rPr lang="en-US" dirty="0">
                <a:effectLst/>
              </a:rPr>
              <a:t> Num is SYN-ACK Seq Num + 1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752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BFFBE-4315-4491-B793-61A7C7ABD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4E6C5-DFA1-4C3E-8A3C-D525101F0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Technically, there is only one packet type in TCP</a:t>
            </a:r>
          </a:p>
          <a:p>
            <a:r>
              <a:rPr lang="en-US" dirty="0"/>
              <a:t>Flags simply indicate how the values can be used</a:t>
            </a:r>
          </a:p>
          <a:p>
            <a:r>
              <a:rPr lang="en-US" dirty="0"/>
              <a:t>Sequence number is set every time</a:t>
            </a:r>
          </a:p>
          <a:p>
            <a:r>
              <a:rPr lang="en-US" dirty="0"/>
              <a:t>But only increased by the length of the data</a:t>
            </a:r>
          </a:p>
          <a:p>
            <a:r>
              <a:rPr lang="en-US" dirty="0"/>
              <a:t>(or increased by +1 for SYN and FIN)</a:t>
            </a:r>
          </a:p>
          <a:p>
            <a:r>
              <a:rPr lang="en-US" dirty="0"/>
              <a:t>Ack field indicates that the ACK number is valid</a:t>
            </a:r>
          </a:p>
        </p:txBody>
      </p:sp>
    </p:spTree>
    <p:extLst>
      <p:ext uri="{BB962C8B-B14F-4D97-AF65-F5344CB8AC3E}">
        <p14:creationId xmlns:p14="http://schemas.microsoft.com/office/powerpoint/2010/main" val="4207943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21A72-8736-4A61-908B-E8A69A1B6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005840"/>
            <a:ext cx="7729728" cy="1188720"/>
          </a:xfrm>
        </p:spPr>
        <p:txBody>
          <a:bodyPr/>
          <a:lstStyle/>
          <a:p>
            <a:r>
              <a:rPr lang="en-US" dirty="0"/>
              <a:t>Wireshark Trace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D53AFF-8F24-47D5-A0C2-7C5A6CB22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110" y="1840332"/>
            <a:ext cx="5307779" cy="48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12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15692-40DB-45C5-A281-A99880E1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Shutdown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CA7673-AAA3-4945-9744-373412B6A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464" y="2762250"/>
            <a:ext cx="7376296" cy="2876550"/>
          </a:xfrm>
        </p:spPr>
      </p:pic>
    </p:spTree>
    <p:extLst>
      <p:ext uri="{BB962C8B-B14F-4D97-AF65-F5344CB8AC3E}">
        <p14:creationId xmlns:p14="http://schemas.microsoft.com/office/powerpoint/2010/main" val="3300321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7F708-47C0-465F-9FAD-D03102506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61DF0-2F92-403D-A22C-E1A6F32C6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Obviously, TCP is not designed with security in mind</a:t>
            </a:r>
          </a:p>
          <a:p>
            <a:pPr lvl="1"/>
            <a:r>
              <a:rPr lang="en-US" dirty="0"/>
              <a:t>No confidentiality!</a:t>
            </a:r>
          </a:p>
          <a:p>
            <a:pPr lvl="1"/>
            <a:r>
              <a:rPr lang="en-US" dirty="0"/>
              <a:t>No authentication!</a:t>
            </a:r>
          </a:p>
          <a:p>
            <a:pPr lvl="1"/>
            <a:r>
              <a:rPr lang="en-US" dirty="0"/>
              <a:t>No integrity (checksum is not cryptographic)</a:t>
            </a:r>
          </a:p>
          <a:p>
            <a:r>
              <a:rPr lang="en-US" dirty="0"/>
              <a:t>No secure availability either!</a:t>
            </a:r>
          </a:p>
          <a:p>
            <a:pPr lvl="1"/>
            <a:r>
              <a:rPr lang="en-US" dirty="0"/>
              <a:t>End any connection with RST</a:t>
            </a:r>
          </a:p>
        </p:txBody>
      </p:sp>
    </p:spTree>
    <p:extLst>
      <p:ext uri="{BB962C8B-B14F-4D97-AF65-F5344CB8AC3E}">
        <p14:creationId xmlns:p14="http://schemas.microsoft.com/office/powerpoint/2010/main" val="688200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60304-ADEF-40C1-AAEC-76F05B953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2B0F5-47FA-4964-8595-55C3C4F29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SSL = Secure Sockets Layer</a:t>
            </a:r>
          </a:p>
          <a:p>
            <a:r>
              <a:rPr lang="en-US" dirty="0"/>
              <a:t>SSLv1 was never published</a:t>
            </a:r>
          </a:p>
          <a:p>
            <a:r>
              <a:rPr lang="en-US" dirty="0"/>
              <a:t>SSLv2 was published 11/29/1994, last updated 2/9/1995</a:t>
            </a:r>
          </a:p>
        </p:txBody>
      </p:sp>
    </p:spTree>
    <p:extLst>
      <p:ext uri="{BB962C8B-B14F-4D97-AF65-F5344CB8AC3E}">
        <p14:creationId xmlns:p14="http://schemas.microsoft.com/office/powerpoint/2010/main" val="2775867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15DCD-3779-4D3B-B6D9-3137982F3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 Record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046B5-75AA-4D61-BB9B-7235FDFAA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data encapsulated in a “Record”</a:t>
            </a:r>
          </a:p>
          <a:p>
            <a:pPr lvl="1"/>
            <a:r>
              <a:rPr lang="en-US" dirty="0"/>
              <a:t>Header</a:t>
            </a:r>
          </a:p>
          <a:p>
            <a:pPr lvl="1"/>
            <a:r>
              <a:rPr lang="en-US" dirty="0"/>
              <a:t>Data</a:t>
            </a:r>
          </a:p>
          <a:p>
            <a:r>
              <a:rPr lang="en-US" dirty="0"/>
              <a:t>Header includes record length, and some meta information</a:t>
            </a:r>
          </a:p>
          <a:p>
            <a:r>
              <a:rPr lang="en-US" dirty="0"/>
              <a:t>Data portion includes</a:t>
            </a:r>
          </a:p>
          <a:p>
            <a:pPr lvl="1"/>
            <a:r>
              <a:rPr lang="en-US" dirty="0"/>
              <a:t>Mac data</a:t>
            </a:r>
          </a:p>
          <a:p>
            <a:pPr lvl="1"/>
            <a:r>
              <a:rPr lang="en-US" dirty="0"/>
              <a:t>Actual data</a:t>
            </a:r>
          </a:p>
          <a:p>
            <a:pPr lvl="1"/>
            <a:r>
              <a:rPr lang="en-US" dirty="0"/>
              <a:t>Padding data</a:t>
            </a:r>
          </a:p>
        </p:txBody>
      </p:sp>
    </p:spTree>
    <p:extLst>
      <p:ext uri="{BB962C8B-B14F-4D97-AF65-F5344CB8AC3E}">
        <p14:creationId xmlns:p14="http://schemas.microsoft.com/office/powerpoint/2010/main" val="2476818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7592B-7C61-415A-8DA9-91BB1AC5F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SSLV2 Record MAC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9D7EB-0104-4BB2-ACF3-33F5AED11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MAC-DATA = HASH[ SECRET, ACTUAL-DATA, PADDING-DATA, SEQUENCE-NUMBER ]</a:t>
            </a:r>
          </a:p>
          <a:p>
            <a:r>
              <a:rPr lang="en-US" dirty="0"/>
              <a:t>Sequence is 32bit number, starts at 0 and increments</a:t>
            </a:r>
          </a:p>
          <a:p>
            <a:r>
              <a:rPr lang="en-US" dirty="0"/>
              <a:t>SECRET is the CLIENT-WRITE-KEY for the client. </a:t>
            </a:r>
          </a:p>
          <a:p>
            <a:r>
              <a:rPr lang="en-US" dirty="0"/>
              <a:t>SECRET is the SERVER-WRITE-KEY for the server </a:t>
            </a:r>
          </a:p>
          <a:p>
            <a:r>
              <a:rPr lang="en-US" dirty="0"/>
              <a:t>CLIENT-READ-KEY = SERVER-WRITE-KEY</a:t>
            </a:r>
          </a:p>
        </p:txBody>
      </p:sp>
    </p:spTree>
    <p:extLst>
      <p:ext uri="{BB962C8B-B14F-4D97-AF65-F5344CB8AC3E}">
        <p14:creationId xmlns:p14="http://schemas.microsoft.com/office/powerpoint/2010/main" val="59013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51425-64D3-4EED-99DE-47C0DB4AD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A47E2-11A8-4212-A713-3ACD3E29B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Layer 4 Protocol</a:t>
            </a:r>
          </a:p>
          <a:p>
            <a:r>
              <a:rPr lang="en-US" dirty="0"/>
              <a:t>Multiplexing (ports)</a:t>
            </a:r>
          </a:p>
          <a:p>
            <a:r>
              <a:rPr lang="en-US" dirty="0"/>
              <a:t>Reliable Delivery (ack/resend)</a:t>
            </a:r>
          </a:p>
          <a:p>
            <a:r>
              <a:rPr lang="en-US" dirty="0"/>
              <a:t>Congestion control</a:t>
            </a:r>
          </a:p>
          <a:p>
            <a:r>
              <a:rPr lang="en-US" dirty="0"/>
              <a:t>Units called *segments*</a:t>
            </a:r>
          </a:p>
        </p:txBody>
      </p:sp>
    </p:spTree>
    <p:extLst>
      <p:ext uri="{BB962C8B-B14F-4D97-AF65-F5344CB8AC3E}">
        <p14:creationId xmlns:p14="http://schemas.microsoft.com/office/powerpoint/2010/main" val="481641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4D49D-8BFF-4932-B269-6096BEBA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SSLV2 Handshake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93F25-610A-4E7E-9EC6-CE4EB8E13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client-hello         C -&gt; S: challenge, </a:t>
            </a:r>
            <a:r>
              <a:rPr lang="en-US" dirty="0" err="1"/>
              <a:t>cipher_specs</a:t>
            </a:r>
            <a:endParaRPr lang="en-US" dirty="0"/>
          </a:p>
          <a:p>
            <a:r>
              <a:rPr lang="en-US" dirty="0"/>
              <a:t>server-hello        S -&gt; C: connection-							</a:t>
            </a:r>
            <a:r>
              <a:rPr lang="en-US" dirty="0" err="1"/>
              <a:t>id,server_certificate,cipher_specs</a:t>
            </a:r>
            <a:endParaRPr lang="en-US" dirty="0"/>
          </a:p>
          <a:p>
            <a:r>
              <a:rPr lang="en-US" dirty="0"/>
              <a:t>client-master-key    C -&gt; S: {</a:t>
            </a:r>
            <a:r>
              <a:rPr lang="en-US" dirty="0" err="1"/>
              <a:t>master_key</a:t>
            </a:r>
            <a:r>
              <a:rPr lang="en-US" dirty="0"/>
              <a:t>}</a:t>
            </a:r>
            <a:r>
              <a:rPr lang="en-US" dirty="0" err="1"/>
              <a:t>server_public_key</a:t>
            </a:r>
            <a:endParaRPr lang="en-US" dirty="0"/>
          </a:p>
          <a:p>
            <a:r>
              <a:rPr lang="en-US" dirty="0"/>
              <a:t>client-finish        C -&gt; S: {connection-id}</a:t>
            </a:r>
            <a:r>
              <a:rPr lang="en-US" dirty="0" err="1"/>
              <a:t>client_write_key</a:t>
            </a:r>
            <a:endParaRPr lang="en-US" dirty="0"/>
          </a:p>
          <a:p>
            <a:r>
              <a:rPr lang="en-US" dirty="0"/>
              <a:t>server-verify      S -&gt; C: {challenge}</a:t>
            </a:r>
            <a:r>
              <a:rPr lang="en-US" dirty="0" err="1"/>
              <a:t>server_write_key</a:t>
            </a:r>
            <a:endParaRPr lang="en-US" dirty="0"/>
          </a:p>
          <a:p>
            <a:r>
              <a:rPr lang="en-US" dirty="0"/>
              <a:t>server-finish       S -&gt; C: {</a:t>
            </a:r>
            <a:r>
              <a:rPr lang="en-US" dirty="0" err="1"/>
              <a:t>new_session_id</a:t>
            </a:r>
            <a:r>
              <a:rPr lang="en-US" dirty="0"/>
              <a:t>}</a:t>
            </a:r>
            <a:r>
              <a:rPr lang="en-US" dirty="0" err="1"/>
              <a:t>server_write_key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192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6C98-A1F6-46EC-BFA4-AB0FEA586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Derivation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1A910-8C05-450F-B4B9-BA75944B1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KEY-MATERIAL-0 = MD5[ MASTER-KEY, "0", CHALLENGE, CONNECTION-ID ]</a:t>
            </a:r>
          </a:p>
          <a:p>
            <a:r>
              <a:rPr lang="en-US" dirty="0"/>
              <a:t>KEY-MATERIAL-1 = MD5[ MASTER-KEY, "1", CHALLENGE, CONNECTION-ID ]</a:t>
            </a:r>
          </a:p>
          <a:p>
            <a:r>
              <a:rPr lang="en-US" dirty="0"/>
              <a:t>CLIENT-READ-KEY = KEY-MATERIAL-0[0-15]</a:t>
            </a:r>
          </a:p>
          <a:p>
            <a:r>
              <a:rPr lang="en-US" dirty="0"/>
              <a:t>CLIENT-WRITE-KEY = KEY-MATERIAL-1[0-15]</a:t>
            </a:r>
          </a:p>
        </p:txBody>
      </p:sp>
    </p:spTree>
    <p:extLst>
      <p:ext uri="{BB962C8B-B14F-4D97-AF65-F5344CB8AC3E}">
        <p14:creationId xmlns:p14="http://schemas.microsoft.com/office/powerpoint/2010/main" val="1656065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AC03-067B-4E1E-87C4-5AC6F960B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SSLV2 Session 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3A688-C29D-49E1-8EBC-F32C7A115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client-hello         C -&gt; S: challenge, </a:t>
            </a:r>
            <a:r>
              <a:rPr lang="en-US" dirty="0" err="1"/>
              <a:t>session_id</a:t>
            </a:r>
            <a:r>
              <a:rPr lang="en-US" dirty="0"/>
              <a:t>, </a:t>
            </a:r>
            <a:r>
              <a:rPr lang="en-US" dirty="0" err="1"/>
              <a:t>cipher_specs</a:t>
            </a:r>
            <a:endParaRPr lang="en-US" dirty="0"/>
          </a:p>
          <a:p>
            <a:r>
              <a:rPr lang="en-US" dirty="0"/>
              <a:t>server-hello         S -&gt; C: connection-id, </a:t>
            </a:r>
            <a:r>
              <a:rPr lang="en-US" dirty="0" err="1"/>
              <a:t>session_id_hit</a:t>
            </a:r>
            <a:endParaRPr lang="en-US" dirty="0"/>
          </a:p>
          <a:p>
            <a:r>
              <a:rPr lang="en-US" dirty="0"/>
              <a:t>client-finish        C -&gt; S: {connection-id}</a:t>
            </a:r>
            <a:r>
              <a:rPr lang="en-US" dirty="0" err="1"/>
              <a:t>client_write_key</a:t>
            </a:r>
            <a:endParaRPr lang="en-US" dirty="0"/>
          </a:p>
          <a:p>
            <a:r>
              <a:rPr lang="en-US" dirty="0"/>
              <a:t>server-verify        S -&gt; C: {challenge}</a:t>
            </a:r>
            <a:r>
              <a:rPr lang="en-US" dirty="0" err="1"/>
              <a:t>server_write_key</a:t>
            </a:r>
            <a:endParaRPr lang="en-US" dirty="0"/>
          </a:p>
          <a:p>
            <a:r>
              <a:rPr lang="en-US" dirty="0"/>
              <a:t>server-finish        S -&gt; C: {</a:t>
            </a:r>
            <a:r>
              <a:rPr lang="en-US" dirty="0" err="1"/>
              <a:t>session_id</a:t>
            </a:r>
            <a:r>
              <a:rPr lang="en-US" dirty="0"/>
              <a:t>}</a:t>
            </a:r>
            <a:r>
              <a:rPr lang="en-US" dirty="0" err="1"/>
              <a:t>server_write_key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0943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38831-D1E6-488B-B2C3-B38817A8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Auth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8B603-6DFA-49C3-BE57-C5D9CC0C8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 may request client cert</a:t>
            </a:r>
          </a:p>
          <a:p>
            <a:r>
              <a:rPr lang="en-US" dirty="0"/>
              <a:t>Send a challenge to authenticate</a:t>
            </a:r>
          </a:p>
        </p:txBody>
      </p:sp>
    </p:spTree>
    <p:extLst>
      <p:ext uri="{BB962C8B-B14F-4D97-AF65-F5344CB8AC3E}">
        <p14:creationId xmlns:p14="http://schemas.microsoft.com/office/powerpoint/2010/main" val="29383781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41458-334E-49BB-80BC-2D307E247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Data Transmission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9F540-F1E9-4D52-BA69-5842FF425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write key to create data</a:t>
            </a:r>
          </a:p>
          <a:p>
            <a:pPr lvl="1"/>
            <a:r>
              <a:rPr lang="en-US" dirty="0"/>
              <a:t>C = {P}write-key</a:t>
            </a:r>
          </a:p>
          <a:p>
            <a:r>
              <a:rPr lang="en-US" dirty="0"/>
              <a:t>Use same write key to MAC data</a:t>
            </a:r>
          </a:p>
          <a:p>
            <a:pPr lvl="1"/>
            <a:r>
              <a:rPr lang="en-US" dirty="0"/>
              <a:t>MAC = Hash( write-key, C, Padding, Sequence)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574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91098-299A-427E-81A9-E2E2A0575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41E2D-C01A-425C-A601-504A1671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5955" y="2133600"/>
            <a:ext cx="7765322" cy="3695136"/>
          </a:xfrm>
        </p:spPr>
        <p:txBody>
          <a:bodyPr>
            <a:normAutofit/>
          </a:bodyPr>
          <a:lstStyle/>
          <a:p>
            <a:r>
              <a:rPr lang="en-US" dirty="0"/>
              <a:t>Netscape Memo March 1996</a:t>
            </a:r>
          </a:p>
          <a:p>
            <a:r>
              <a:rPr lang="en-US" dirty="0"/>
              <a:t>“Layered Protocol” (e.g., record layer, message layer)</a:t>
            </a:r>
          </a:p>
          <a:p>
            <a:r>
              <a:rPr lang="en-US" dirty="0"/>
              <a:t>“Stateful”</a:t>
            </a:r>
          </a:p>
          <a:p>
            <a:pPr marL="0" indent="0">
              <a:buNone/>
            </a:pPr>
            <a:r>
              <a:rPr lang="en-US" dirty="0"/>
              <a:t>“SSL takes messages to be transmitted, fragments the data into manageable blocks, optionally compresses the data, applies a MAC, encrypts, and transmits the result. Received data is decrypted, verified, decompressed, and reassembled, then delivered to higher level clients”</a:t>
            </a:r>
          </a:p>
        </p:txBody>
      </p:sp>
    </p:spTree>
    <p:extLst>
      <p:ext uri="{BB962C8B-B14F-4D97-AF65-F5344CB8AC3E}">
        <p14:creationId xmlns:p14="http://schemas.microsoft.com/office/powerpoint/2010/main" val="1959167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122B3-3DF0-4A90-AD08-C6D170D22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AE9FB-3A02-4DE1-9FD8-2D71A3253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Session identifier – arbitrary bytes</a:t>
            </a:r>
          </a:p>
          <a:p>
            <a:r>
              <a:rPr lang="en-US" dirty="0"/>
              <a:t>Peer certificate – (may be null)</a:t>
            </a:r>
          </a:p>
          <a:p>
            <a:r>
              <a:rPr lang="en-US" dirty="0"/>
              <a:t>Compression method</a:t>
            </a:r>
          </a:p>
          <a:p>
            <a:r>
              <a:rPr lang="en-US" dirty="0"/>
              <a:t>Cipher spec – specifics bulk data, MAC, hash size,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Master secret - 48-byte secret shared </a:t>
            </a:r>
          </a:p>
          <a:p>
            <a:r>
              <a:rPr lang="en-US" dirty="0"/>
              <a:t>Is resumable</a:t>
            </a:r>
          </a:p>
        </p:txBody>
      </p:sp>
    </p:spTree>
    <p:extLst>
      <p:ext uri="{BB962C8B-B14F-4D97-AF65-F5344CB8AC3E}">
        <p14:creationId xmlns:p14="http://schemas.microsoft.com/office/powerpoint/2010/main" val="16846475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0074B-B2C2-43C7-A56A-BA3B953A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 Connection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1D6C6-3D36-4EC8-8EEB-58A993922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can be multiple connections within the same session</a:t>
            </a:r>
          </a:p>
          <a:p>
            <a:r>
              <a:rPr lang="en-US" dirty="0"/>
              <a:t>Server and client random</a:t>
            </a:r>
          </a:p>
          <a:p>
            <a:r>
              <a:rPr lang="en-US" dirty="0"/>
              <a:t>Client write key</a:t>
            </a:r>
          </a:p>
          <a:p>
            <a:r>
              <a:rPr lang="en-US" dirty="0"/>
              <a:t>Client write MAC secret</a:t>
            </a:r>
          </a:p>
          <a:p>
            <a:r>
              <a:rPr lang="en-US" dirty="0"/>
              <a:t>Server write key</a:t>
            </a:r>
          </a:p>
          <a:p>
            <a:r>
              <a:rPr lang="en-US" dirty="0"/>
              <a:t>Server write MAC secret</a:t>
            </a:r>
          </a:p>
          <a:p>
            <a:r>
              <a:rPr lang="en-US" dirty="0"/>
              <a:t>IV’s and sequence numbers</a:t>
            </a:r>
          </a:p>
        </p:txBody>
      </p:sp>
    </p:spTree>
    <p:extLst>
      <p:ext uri="{BB962C8B-B14F-4D97-AF65-F5344CB8AC3E}">
        <p14:creationId xmlns:p14="http://schemas.microsoft.com/office/powerpoint/2010/main" val="4087427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EFEF6-F86D-4336-9135-72932A19D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3FA94-1719-454B-B141-D2F1324F7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  <a:p>
            <a:pPr lvl="1"/>
            <a:r>
              <a:rPr lang="en-US" dirty="0"/>
              <a:t>The record layer fragments information blocks into </a:t>
            </a:r>
            <a:r>
              <a:rPr lang="en-US" dirty="0" err="1"/>
              <a:t>SSLPlaintext</a:t>
            </a:r>
            <a:r>
              <a:rPr lang="en-US" dirty="0"/>
              <a:t> records of 2</a:t>
            </a:r>
            <a:r>
              <a:rPr lang="en-US" baseline="30000" dirty="0"/>
              <a:t>14</a:t>
            </a:r>
            <a:r>
              <a:rPr lang="en-US" dirty="0"/>
              <a:t> bytes or less</a:t>
            </a:r>
          </a:p>
          <a:p>
            <a:r>
              <a:rPr lang="en-US" dirty="0"/>
              <a:t>Record layer now includes:</a:t>
            </a:r>
          </a:p>
          <a:p>
            <a:pPr lvl="1"/>
            <a:r>
              <a:rPr lang="en-US" dirty="0"/>
              <a:t>Version</a:t>
            </a:r>
          </a:p>
          <a:p>
            <a:pPr lvl="1"/>
            <a:r>
              <a:rPr lang="en-US" dirty="0"/>
              <a:t>Higher SSL type </a:t>
            </a:r>
          </a:p>
          <a:p>
            <a:r>
              <a:rPr lang="en-US" dirty="0"/>
              <a:t>Supports compression</a:t>
            </a:r>
          </a:p>
        </p:txBody>
      </p:sp>
    </p:spTree>
    <p:extLst>
      <p:ext uri="{BB962C8B-B14F-4D97-AF65-F5344CB8AC3E}">
        <p14:creationId xmlns:p14="http://schemas.microsoft.com/office/powerpoint/2010/main" val="32538087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2BEE3-7837-4726-AE17-285948CDB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MAC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0E6E5-622E-478F-BCAE-5CB82788AA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hash(</a:t>
            </a:r>
            <a:r>
              <a:rPr lang="en-US" dirty="0" err="1"/>
              <a:t>MAC_write_secret</a:t>
            </a:r>
            <a:r>
              <a:rPr lang="en-US" dirty="0"/>
              <a:t> + pad_2 + hash (</a:t>
            </a:r>
            <a:r>
              <a:rPr lang="en-US" dirty="0" err="1"/>
              <a:t>MAC_write_secret</a:t>
            </a:r>
            <a:r>
              <a:rPr lang="en-US" dirty="0"/>
              <a:t> + pad_1 + </a:t>
            </a:r>
            <a:r>
              <a:rPr lang="en-US" dirty="0" err="1"/>
              <a:t>seq_num</a:t>
            </a:r>
            <a:r>
              <a:rPr lang="en-US" dirty="0"/>
              <a:t> + length + content));</a:t>
            </a:r>
          </a:p>
          <a:p>
            <a:r>
              <a:rPr lang="en-US" dirty="0"/>
              <a:t>pad_1 - 0x36 repeated 48x for MD5 this or 40x for SHA.</a:t>
            </a:r>
          </a:p>
          <a:p>
            <a:r>
              <a:rPr lang="en-US" dirty="0"/>
              <a:t>pad_2 - 0x5c repeated the same number of times.</a:t>
            </a:r>
          </a:p>
          <a:p>
            <a:r>
              <a:rPr lang="en-US" dirty="0"/>
              <a:t>hash – chosen by cipher suite </a:t>
            </a:r>
          </a:p>
        </p:txBody>
      </p:sp>
    </p:spTree>
    <p:extLst>
      <p:ext uri="{BB962C8B-B14F-4D97-AF65-F5344CB8AC3E}">
        <p14:creationId xmlns:p14="http://schemas.microsoft.com/office/powerpoint/2010/main" val="399544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AC70-0003-4582-9EFA-255920E8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E9FA6-DDC6-4F34-B596-2F36F203F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Ethernet </a:t>
            </a:r>
            <a:r>
              <a:rPr lang="en-US" b="1" i="1" dirty="0"/>
              <a:t>frame</a:t>
            </a:r>
            <a:endParaRPr lang="en-US" dirty="0"/>
          </a:p>
          <a:p>
            <a:r>
              <a:rPr lang="en-US" dirty="0"/>
              <a:t>IP </a:t>
            </a:r>
            <a:r>
              <a:rPr lang="en-US" b="1" i="1" dirty="0"/>
              <a:t>packet</a:t>
            </a:r>
            <a:endParaRPr lang="en-US" dirty="0"/>
          </a:p>
          <a:p>
            <a:r>
              <a:rPr lang="en-US" dirty="0"/>
              <a:t>TCP </a:t>
            </a:r>
            <a:r>
              <a:rPr lang="en-US" b="1" i="1" dirty="0"/>
              <a:t>segment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4880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EE04F-90B7-44D5-8FE8-49BE0E9D9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Handshake Changes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D83A41-8506-47A0-B63E-BCE62E008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7620" y="2171347"/>
            <a:ext cx="6056760" cy="429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149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74296-9B44-4657-8AED-37E5B88F2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 Handshake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901D7-46FF-423A-ACF7-832B4AA39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Certs can now be a chain (before, only 1!)</a:t>
            </a:r>
          </a:p>
          <a:p>
            <a:r>
              <a:rPr lang="en-US" dirty="0"/>
              <a:t>Many key exchange options including DH</a:t>
            </a:r>
          </a:p>
          <a:p>
            <a:r>
              <a:rPr lang="en-US" dirty="0"/>
              <a:t>Hash of all handshake messages at the end</a:t>
            </a:r>
          </a:p>
          <a:p>
            <a:pPr lvl="1"/>
            <a:r>
              <a:rPr lang="en-US" dirty="0"/>
              <a:t>md5_hash MD5(</a:t>
            </a:r>
            <a:r>
              <a:rPr lang="en-US" dirty="0" err="1"/>
              <a:t>master_secret</a:t>
            </a:r>
            <a:r>
              <a:rPr lang="en-US" dirty="0"/>
              <a:t> + pad2 + MD5(</a:t>
            </a:r>
            <a:r>
              <a:rPr lang="en-US" dirty="0" err="1"/>
              <a:t>handshake_messages</a:t>
            </a:r>
            <a:r>
              <a:rPr lang="en-US" dirty="0"/>
              <a:t> + Sender + </a:t>
            </a:r>
            <a:r>
              <a:rPr lang="en-US" dirty="0" err="1"/>
              <a:t>master_secret</a:t>
            </a:r>
            <a:r>
              <a:rPr lang="en-US" dirty="0"/>
              <a:t> + pad1));</a:t>
            </a:r>
          </a:p>
          <a:p>
            <a:pPr lvl="1"/>
            <a:r>
              <a:rPr lang="en-US" dirty="0" err="1"/>
              <a:t>sha_hash</a:t>
            </a:r>
            <a:r>
              <a:rPr lang="en-US" dirty="0"/>
              <a:t> SHA(</a:t>
            </a:r>
            <a:r>
              <a:rPr lang="en-US" dirty="0" err="1"/>
              <a:t>master_secret</a:t>
            </a:r>
            <a:r>
              <a:rPr lang="en-US" dirty="0"/>
              <a:t> + pad2 + SHA(</a:t>
            </a:r>
            <a:r>
              <a:rPr lang="en-US" dirty="0" err="1"/>
              <a:t>handshake_messages</a:t>
            </a:r>
            <a:r>
              <a:rPr lang="en-US" dirty="0"/>
              <a:t> + Sender + </a:t>
            </a:r>
            <a:r>
              <a:rPr lang="en-US" dirty="0" err="1"/>
              <a:t>master_secret</a:t>
            </a:r>
            <a:r>
              <a:rPr lang="en-US" dirty="0"/>
              <a:t> + pad1));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7576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22236-FDBE-401E-AE41-2E9EE5970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Master Secret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20FD9-8125-48F1-AE38-0B83E266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Derived from pre-master secret</a:t>
            </a:r>
          </a:p>
          <a:p>
            <a:r>
              <a:rPr lang="en-US" dirty="0"/>
              <a:t>Pre-master secret computed directly from DH</a:t>
            </a:r>
          </a:p>
          <a:p>
            <a:r>
              <a:rPr lang="en-US" dirty="0"/>
              <a:t>Or, can exchange pre-master secret encrypted with pub key</a:t>
            </a:r>
          </a:p>
          <a:p>
            <a:r>
              <a:rPr lang="en-US" dirty="0" err="1"/>
              <a:t>master_secret</a:t>
            </a:r>
            <a:r>
              <a:rPr lang="en-US" dirty="0"/>
              <a:t> = MD5(</a:t>
            </a:r>
            <a:r>
              <a:rPr lang="en-US" dirty="0" err="1"/>
              <a:t>pre_master_secret</a:t>
            </a:r>
            <a:r>
              <a:rPr lang="en-US" dirty="0"/>
              <a:t> + SHA(‘A’ + </a:t>
            </a:r>
            <a:r>
              <a:rPr lang="en-US" dirty="0" err="1"/>
              <a:t>pre_master_secret</a:t>
            </a:r>
            <a:r>
              <a:rPr lang="en-US" dirty="0"/>
              <a:t> +</a:t>
            </a:r>
            <a:r>
              <a:rPr lang="en-US" dirty="0" err="1"/>
              <a:t>ClientHello.random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)) + MD5(</a:t>
            </a:r>
            <a:r>
              <a:rPr lang="en-US" dirty="0" err="1"/>
              <a:t>pre_master_secret</a:t>
            </a:r>
            <a:r>
              <a:rPr lang="en-US" dirty="0"/>
              <a:t> + SHA(‘BB’ + </a:t>
            </a:r>
            <a:r>
              <a:rPr lang="en-US" dirty="0" err="1"/>
              <a:t>pre_master_secret</a:t>
            </a:r>
            <a:r>
              <a:rPr lang="en-US" dirty="0"/>
              <a:t> + 	</a:t>
            </a:r>
            <a:r>
              <a:rPr lang="en-US" dirty="0" err="1"/>
              <a:t>ClientHello.random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)) </a:t>
            </a:r>
          </a:p>
          <a:p>
            <a:pPr marL="0" indent="0">
              <a:buNone/>
            </a:pPr>
            <a:r>
              <a:rPr lang="en-US" dirty="0"/>
              <a:t>   + MD5(</a:t>
            </a:r>
            <a:r>
              <a:rPr lang="en-US" dirty="0" err="1"/>
              <a:t>pre_master_secret</a:t>
            </a:r>
            <a:r>
              <a:rPr lang="en-US" dirty="0"/>
              <a:t> + SHA(‘CCC’ + </a:t>
            </a:r>
            <a:r>
              <a:rPr lang="en-US" dirty="0" err="1"/>
              <a:t>pre_master_secret</a:t>
            </a:r>
            <a:r>
              <a:rPr lang="en-US" dirty="0"/>
              <a:t> 	</a:t>
            </a:r>
            <a:r>
              <a:rPr lang="en-US" dirty="0" err="1"/>
              <a:t>ClientHello.random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));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7135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03FF1-E7F1-4B34-86A9-6B01797D7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Deriving Secrets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99D94-3175-456A-8E97-3FC676C29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key_block</a:t>
            </a:r>
            <a:r>
              <a:rPr lang="en-US" dirty="0"/>
              <a:t> =</a:t>
            </a:r>
          </a:p>
          <a:p>
            <a:pPr marL="0" indent="0">
              <a:buNone/>
            </a:pPr>
            <a:r>
              <a:rPr lang="en-US" dirty="0"/>
              <a:t>	MD5(</a:t>
            </a:r>
            <a:r>
              <a:rPr lang="en-US" dirty="0" err="1"/>
              <a:t>master_secret</a:t>
            </a:r>
            <a:r>
              <a:rPr lang="en-US" dirty="0"/>
              <a:t> + SHA(‘A’ + </a:t>
            </a:r>
            <a:r>
              <a:rPr lang="en-US" dirty="0" err="1"/>
              <a:t>master_secret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 + </a:t>
            </a:r>
            <a:r>
              <a:rPr lang="en-US" dirty="0" err="1"/>
              <a:t>ClientHello.random</a:t>
            </a:r>
            <a:r>
              <a:rPr lang="en-US" dirty="0"/>
              <a:t>))</a:t>
            </a:r>
          </a:p>
          <a:p>
            <a:pPr marL="0" indent="0">
              <a:buNone/>
            </a:pPr>
            <a:r>
              <a:rPr lang="en-US" dirty="0"/>
              <a:t>	+ MD5(</a:t>
            </a:r>
            <a:r>
              <a:rPr lang="en-US" dirty="0" err="1"/>
              <a:t>master_secret</a:t>
            </a:r>
            <a:r>
              <a:rPr lang="en-US" dirty="0"/>
              <a:t> + SHA(‘BB’ + </a:t>
            </a:r>
            <a:r>
              <a:rPr lang="en-US" dirty="0" err="1"/>
              <a:t>master_secret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 + </a:t>
            </a:r>
            <a:r>
              <a:rPr lang="en-US" dirty="0" err="1"/>
              <a:t>ClientHello.random</a:t>
            </a:r>
            <a:r>
              <a:rPr lang="en-US" dirty="0"/>
              <a:t>)) </a:t>
            </a:r>
          </a:p>
          <a:p>
            <a:pPr marL="0" indent="0">
              <a:buNone/>
            </a:pPr>
            <a:r>
              <a:rPr lang="en-US" dirty="0"/>
              <a:t>	+ MD5(</a:t>
            </a:r>
            <a:r>
              <a:rPr lang="en-US" dirty="0" err="1"/>
              <a:t>master_secret</a:t>
            </a:r>
            <a:r>
              <a:rPr lang="en-US" dirty="0"/>
              <a:t> + SHA(‘CCC’ + </a:t>
            </a:r>
            <a:r>
              <a:rPr lang="en-US" dirty="0" err="1"/>
              <a:t>master_secret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  </a:t>
            </a:r>
            <a:r>
              <a:rPr lang="en-US" dirty="0" err="1"/>
              <a:t>ClientHello.random</a:t>
            </a:r>
            <a:r>
              <a:rPr lang="en-US" dirty="0"/>
              <a:t>)) </a:t>
            </a:r>
          </a:p>
          <a:p>
            <a:pPr marL="0" indent="0">
              <a:buNone/>
            </a:pPr>
            <a:r>
              <a:rPr lang="en-US" dirty="0"/>
              <a:t>	+ [...];</a:t>
            </a:r>
          </a:p>
        </p:txBody>
      </p:sp>
    </p:spTree>
    <p:extLst>
      <p:ext uri="{BB962C8B-B14F-4D97-AF65-F5344CB8AC3E}">
        <p14:creationId xmlns:p14="http://schemas.microsoft.com/office/powerpoint/2010/main" val="3093062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D8FFB-32DC-4661-A74A-9367B6A1C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 from Key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D0B3C-39C5-4981-B90F-AB33340B4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client_write_MAC_secret</a:t>
            </a:r>
            <a:r>
              <a:rPr lang="en-US" dirty="0"/>
              <a:t>[</a:t>
            </a:r>
            <a:r>
              <a:rPr lang="en-US" dirty="0" err="1"/>
              <a:t>CipherSpec.hash_size</a:t>
            </a:r>
            <a:r>
              <a:rPr lang="en-US" dirty="0"/>
              <a:t>]</a:t>
            </a:r>
          </a:p>
          <a:p>
            <a:r>
              <a:rPr lang="en-US" dirty="0" err="1"/>
              <a:t>server_write_MAC_secret</a:t>
            </a:r>
            <a:r>
              <a:rPr lang="en-US" dirty="0"/>
              <a:t>[</a:t>
            </a:r>
            <a:r>
              <a:rPr lang="en-US" dirty="0" err="1"/>
              <a:t>CipherSpec.hash_size</a:t>
            </a:r>
            <a:r>
              <a:rPr lang="en-US" dirty="0"/>
              <a:t>]</a:t>
            </a:r>
          </a:p>
          <a:p>
            <a:r>
              <a:rPr lang="en-US" dirty="0" err="1"/>
              <a:t>client_write_key</a:t>
            </a:r>
            <a:r>
              <a:rPr lang="en-US" dirty="0"/>
              <a:t>[</a:t>
            </a:r>
            <a:r>
              <a:rPr lang="en-US" dirty="0" err="1"/>
              <a:t>CipherSpec.key_material</a:t>
            </a:r>
            <a:r>
              <a:rPr lang="en-US" dirty="0"/>
              <a:t>]</a:t>
            </a:r>
          </a:p>
          <a:p>
            <a:r>
              <a:rPr lang="en-US" dirty="0" err="1"/>
              <a:t>server_write_key</a:t>
            </a:r>
            <a:r>
              <a:rPr lang="en-US" dirty="0"/>
              <a:t>[</a:t>
            </a:r>
            <a:r>
              <a:rPr lang="en-US" dirty="0" err="1"/>
              <a:t>CipherSpec.key_material</a:t>
            </a:r>
            <a:r>
              <a:rPr lang="en-US" dirty="0"/>
              <a:t>]</a:t>
            </a:r>
          </a:p>
          <a:p>
            <a:r>
              <a:rPr lang="en-US" dirty="0" err="1"/>
              <a:t>client_write_IV</a:t>
            </a:r>
            <a:r>
              <a:rPr lang="en-US" dirty="0"/>
              <a:t>[</a:t>
            </a:r>
            <a:r>
              <a:rPr lang="en-US" dirty="0" err="1"/>
              <a:t>CipherSpec.IV_size</a:t>
            </a:r>
            <a:r>
              <a:rPr lang="en-US" dirty="0"/>
              <a:t>] </a:t>
            </a:r>
          </a:p>
          <a:p>
            <a:r>
              <a:rPr lang="en-US" dirty="0" err="1"/>
              <a:t>server_write_IV</a:t>
            </a:r>
            <a:r>
              <a:rPr lang="en-US" dirty="0"/>
              <a:t>[</a:t>
            </a:r>
            <a:r>
              <a:rPr lang="en-US" dirty="0" err="1"/>
              <a:t>CipherSpec.IV_size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5963147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A8DA3-1AB2-49C3-BEFD-0D0D6B3B2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2728C-620E-4B31-8217-26482AF68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similar to SSLv3</a:t>
            </a:r>
          </a:p>
          <a:p>
            <a:r>
              <a:rPr lang="en-US" dirty="0"/>
              <a:t>Different key derivation and MAC</a:t>
            </a:r>
          </a:p>
          <a:p>
            <a:r>
              <a:rPr lang="en-US" dirty="0"/>
              <a:t>Not compatible</a:t>
            </a:r>
          </a:p>
        </p:txBody>
      </p:sp>
    </p:spTree>
    <p:extLst>
      <p:ext uri="{BB962C8B-B14F-4D97-AF65-F5344CB8AC3E}">
        <p14:creationId xmlns:p14="http://schemas.microsoft.com/office/powerpoint/2010/main" val="30340510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74E0-5E9E-4AF0-BB95-823C0D506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HMAC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9E8F9-0935-43AF-AA79-C3A2C32F4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346" y="2096064"/>
            <a:ext cx="7765322" cy="3695136"/>
          </a:xfrm>
        </p:spPr>
        <p:txBody>
          <a:bodyPr/>
          <a:lstStyle/>
          <a:p>
            <a:r>
              <a:rPr lang="en-US" dirty="0"/>
              <a:t>Standardized HMAC, RFC 2104</a:t>
            </a:r>
          </a:p>
          <a:p>
            <a:r>
              <a:rPr lang="pt-BR" dirty="0"/>
              <a:t>H(K XOR opad, H(K XOR ipad, text))</a:t>
            </a:r>
          </a:p>
          <a:p>
            <a:r>
              <a:rPr lang="pt-BR" dirty="0"/>
              <a:t>Ipad: </a:t>
            </a:r>
            <a:r>
              <a:rPr lang="en-US" dirty="0"/>
              <a:t>the byte 0x36 repeated B times</a:t>
            </a:r>
          </a:p>
          <a:p>
            <a:r>
              <a:rPr lang="en-US" dirty="0" err="1"/>
              <a:t>Opad</a:t>
            </a:r>
            <a:r>
              <a:rPr lang="en-US" dirty="0"/>
              <a:t>: the byte 0x5C repeated B times</a:t>
            </a:r>
          </a:p>
          <a:p>
            <a:r>
              <a:rPr lang="en-US" dirty="0"/>
              <a:t>B: block size of H (64 bytes for SHA-1)</a:t>
            </a:r>
          </a:p>
          <a:p>
            <a:r>
              <a:rPr lang="en-US" dirty="0"/>
              <a:t>K: Key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9958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96441-4F00-46FE-BEFB-3EBE4F1D0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MAC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F3FE3-B3C2-4702-9C18-67665795B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HMAC_hash</a:t>
            </a:r>
            <a:r>
              <a:rPr lang="en-US" dirty="0"/>
              <a:t>(</a:t>
            </a:r>
            <a:r>
              <a:rPr lang="en-US" dirty="0" err="1"/>
              <a:t>MAC_write_secret</a:t>
            </a:r>
            <a:r>
              <a:rPr lang="en-US" dirty="0"/>
              <a:t>, </a:t>
            </a:r>
            <a:r>
              <a:rPr lang="en-US" dirty="0" err="1"/>
              <a:t>seq_num</a:t>
            </a:r>
            <a:r>
              <a:rPr lang="en-US" dirty="0"/>
              <a:t> + </a:t>
            </a:r>
            <a:r>
              <a:rPr lang="en-US" dirty="0" err="1"/>
              <a:t>TLSCompressed.type</a:t>
            </a:r>
            <a:r>
              <a:rPr lang="en-US" dirty="0"/>
              <a:t> +</a:t>
            </a:r>
            <a:r>
              <a:rPr lang="en-US" dirty="0" err="1"/>
              <a:t>TLSCompressed.version</a:t>
            </a:r>
            <a:r>
              <a:rPr lang="en-US" dirty="0"/>
              <a:t> + </a:t>
            </a:r>
            <a:r>
              <a:rPr lang="en-US" dirty="0" err="1"/>
              <a:t>TLSCompressed.length</a:t>
            </a:r>
            <a:r>
              <a:rPr lang="en-US" dirty="0"/>
              <a:t> + </a:t>
            </a:r>
            <a:r>
              <a:rPr lang="en-US" dirty="0" err="1"/>
              <a:t>TLSCompressed.fragment</a:t>
            </a:r>
            <a:r>
              <a:rPr lang="en-US" dirty="0"/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24544313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73D80-7256-4D75-8830-BCC4D7DA4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Data Expansion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1295C-AD16-4898-AAEC-7EC9C7B2EF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P_hash</a:t>
            </a:r>
            <a:r>
              <a:rPr lang="en-US" dirty="0"/>
              <a:t>(secret, seed) = </a:t>
            </a:r>
            <a:r>
              <a:rPr lang="en-US" dirty="0" err="1"/>
              <a:t>HMAC_hash</a:t>
            </a:r>
            <a:r>
              <a:rPr lang="en-US" dirty="0"/>
              <a:t>(secret, A(1) + seed)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HMAC_hash</a:t>
            </a:r>
            <a:r>
              <a:rPr lang="en-US" dirty="0"/>
              <a:t>(secret, A(2) + seed)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HMAC_hash</a:t>
            </a:r>
            <a:r>
              <a:rPr lang="en-US" dirty="0"/>
              <a:t>(secret, A(3) + seed) + ...</a:t>
            </a:r>
          </a:p>
          <a:p>
            <a:r>
              <a:rPr lang="en-US" dirty="0"/>
              <a:t> A() is defined as:</a:t>
            </a:r>
          </a:p>
          <a:p>
            <a:r>
              <a:rPr lang="en-US" dirty="0"/>
              <a:t>       A(0) = seed</a:t>
            </a:r>
          </a:p>
          <a:p>
            <a:r>
              <a:rPr lang="en-US" dirty="0"/>
              <a:t>       A(</a:t>
            </a:r>
            <a:r>
              <a:rPr lang="en-US" dirty="0" err="1"/>
              <a:t>i</a:t>
            </a:r>
            <a:r>
              <a:rPr lang="en-US" dirty="0"/>
              <a:t>) = </a:t>
            </a:r>
            <a:r>
              <a:rPr lang="en-US" dirty="0" err="1"/>
              <a:t>HMAC_hash</a:t>
            </a:r>
            <a:r>
              <a:rPr lang="en-US" dirty="0"/>
              <a:t>(secret, A(i-1))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2219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51460-BF5D-4CD5-9EB4-CBFC1EF7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PRF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DC766-C60A-4452-8F7D-6E91CD12E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Pseudo Random Function</a:t>
            </a:r>
          </a:p>
          <a:p>
            <a:r>
              <a:rPr lang="en-US" dirty="0"/>
              <a:t>PRF(secret, label, seed) = P_MD5(S1, label + seed) XOR 					P_SHA-1(S2, label + seed);</a:t>
            </a:r>
          </a:p>
          <a:p>
            <a:r>
              <a:rPr lang="en-US" dirty="0"/>
              <a:t>S1 = first half of secret</a:t>
            </a:r>
          </a:p>
          <a:p>
            <a:r>
              <a:rPr lang="en-US" dirty="0"/>
              <a:t>S2 = second half of secret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175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A6A5-3EF3-46AA-9C74-1EBE5E5AD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57C138-43FD-403D-9565-39E1A116C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28" y="2468179"/>
            <a:ext cx="6816543" cy="393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040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539FD-071E-4CB8-AC55-21E25CAEF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Key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5EC0F-F6A6-4DE5-BB87-296F40FF9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key_block</a:t>
            </a:r>
            <a:r>
              <a:rPr lang="en-US" dirty="0"/>
              <a:t> = PRF(</a:t>
            </a:r>
            <a:r>
              <a:rPr lang="en-US" dirty="0" err="1"/>
              <a:t>SecurityParameters.master_secret</a:t>
            </a:r>
            <a:r>
              <a:rPr lang="en-US" dirty="0"/>
              <a:t>, "key expansion", </a:t>
            </a:r>
            <a:r>
              <a:rPr lang="en-US" dirty="0" err="1"/>
              <a:t>SecurityParameters.server_random</a:t>
            </a:r>
            <a:r>
              <a:rPr lang="en-US" dirty="0"/>
              <a:t> + </a:t>
            </a:r>
            <a:r>
              <a:rPr lang="en-US" dirty="0" err="1"/>
              <a:t>SecurityParameters.client_random</a:t>
            </a:r>
            <a:r>
              <a:rPr lang="en-US" dirty="0"/>
              <a:t>);</a:t>
            </a:r>
          </a:p>
          <a:p>
            <a:r>
              <a:rPr lang="en-US" dirty="0"/>
              <a:t>Session keys derived from </a:t>
            </a:r>
            <a:r>
              <a:rPr lang="en-US" dirty="0" err="1"/>
              <a:t>key_block</a:t>
            </a:r>
            <a:r>
              <a:rPr lang="en-US" dirty="0"/>
              <a:t> similar to SSLv3</a:t>
            </a:r>
          </a:p>
        </p:txBody>
      </p:sp>
    </p:spTree>
    <p:extLst>
      <p:ext uri="{BB962C8B-B14F-4D97-AF65-F5344CB8AC3E}">
        <p14:creationId xmlns:p14="http://schemas.microsoft.com/office/powerpoint/2010/main" val="24716352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AB41B-4B4F-4AC3-B0EF-6698C13A0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Finished Msg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05185-9F0E-4971-A2A5-063417F18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verify_data</a:t>
            </a:r>
            <a:r>
              <a:rPr lang="en-US" dirty="0"/>
              <a:t> = PRF(</a:t>
            </a:r>
            <a:r>
              <a:rPr lang="en-US" dirty="0" err="1"/>
              <a:t>master_secret</a:t>
            </a:r>
            <a:r>
              <a:rPr lang="en-US" dirty="0"/>
              <a:t>, </a:t>
            </a:r>
            <a:r>
              <a:rPr lang="en-US" dirty="0" err="1"/>
              <a:t>finished_label</a:t>
            </a:r>
            <a:r>
              <a:rPr lang="en-US" dirty="0"/>
              <a:t>, MD5(</a:t>
            </a:r>
            <a:r>
              <a:rPr lang="en-US" dirty="0" err="1"/>
              <a:t>handshake_messages</a:t>
            </a:r>
            <a:r>
              <a:rPr lang="en-US" dirty="0"/>
              <a:t>) + SHA-1(</a:t>
            </a:r>
            <a:r>
              <a:rPr lang="en-US" dirty="0" err="1"/>
              <a:t>handshake_messages</a:t>
            </a:r>
            <a:r>
              <a:rPr lang="en-US" dirty="0"/>
              <a:t>)) [0..11];</a:t>
            </a:r>
          </a:p>
        </p:txBody>
      </p:sp>
    </p:spTree>
    <p:extLst>
      <p:ext uri="{BB962C8B-B14F-4D97-AF65-F5344CB8AC3E}">
        <p14:creationId xmlns:p14="http://schemas.microsoft.com/office/powerpoint/2010/main" val="20168273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DC763-466E-400C-91E5-47A9BA16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Bulk Data Transfer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44FE6-444D-4F00-9EE6-F7ABD4D89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record layer encapsulates a bulk data fragment</a:t>
            </a:r>
          </a:p>
          <a:p>
            <a:r>
              <a:rPr lang="en-US" dirty="0"/>
              <a:t>struct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ContentTypetype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ProtocolVersionversion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	uint16 length;</a:t>
            </a:r>
          </a:p>
          <a:p>
            <a:pPr marL="0" indent="0">
              <a:buNone/>
            </a:pPr>
            <a:r>
              <a:rPr lang="en-US" dirty="0"/>
              <a:t>	opaque fragment[</a:t>
            </a:r>
            <a:r>
              <a:rPr lang="en-US" dirty="0" err="1"/>
              <a:t>TLSPlaintext.length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    } </a:t>
            </a:r>
            <a:r>
              <a:rPr lang="en-US" dirty="0" err="1"/>
              <a:t>TLSPlaintext</a:t>
            </a:r>
            <a:r>
              <a:rPr lang="en-US" dirty="0"/>
              <a:t>;</a:t>
            </a:r>
          </a:p>
          <a:p>
            <a:r>
              <a:rPr lang="en-US" dirty="0"/>
              <a:t>(Opaque just means raw bytes)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913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D4858-3F25-4033-9655-1CBC382EB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48CD-5322-4423-86DB-D6A0BFA24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select (</a:t>
            </a:r>
            <a:r>
              <a:rPr lang="en-US" dirty="0" err="1"/>
              <a:t>CipherSpec.cipher_type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	case stream: </a:t>
            </a:r>
            <a:r>
              <a:rPr lang="en-US" dirty="0" err="1"/>
              <a:t>GenericStreamCipher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	case block: </a:t>
            </a:r>
            <a:r>
              <a:rPr lang="en-US" dirty="0" err="1"/>
              <a:t>GenericBlockCipher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 fragment;</a:t>
            </a:r>
          </a:p>
        </p:txBody>
      </p:sp>
    </p:spTree>
    <p:extLst>
      <p:ext uri="{BB962C8B-B14F-4D97-AF65-F5344CB8AC3E}">
        <p14:creationId xmlns:p14="http://schemas.microsoft.com/office/powerpoint/2010/main" val="29318534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D677D-C292-43DF-B700-7217DC6FF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B929E-A4A5-438A-B9E6-A01353852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stream-ciphered struct {</a:t>
            </a:r>
          </a:p>
          <a:p>
            <a:pPr marL="0" indent="0">
              <a:buNone/>
            </a:pPr>
            <a:r>
              <a:rPr lang="en-US" dirty="0"/>
              <a:t>	opaque content[</a:t>
            </a:r>
            <a:r>
              <a:rPr lang="en-US" dirty="0" err="1"/>
              <a:t>TLSCompressed.length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	opaque MAC[</a:t>
            </a:r>
            <a:r>
              <a:rPr lang="en-US" dirty="0" err="1"/>
              <a:t>CipherSpec.hash_size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} </a:t>
            </a:r>
            <a:r>
              <a:rPr lang="en-US" dirty="0" err="1"/>
              <a:t>GenericStreamCipher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8841554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2ABFE-F6EF-4EB7-B672-30A7CB85F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CBC Block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8E447-19B1-4683-8225-D867A5513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block-ciphered struct {</a:t>
            </a:r>
          </a:p>
          <a:p>
            <a:pPr marL="0" indent="0">
              <a:buNone/>
            </a:pPr>
            <a:r>
              <a:rPr lang="en-US" dirty="0"/>
              <a:t>	opaque content[</a:t>
            </a:r>
            <a:r>
              <a:rPr lang="en-US" dirty="0" err="1"/>
              <a:t>TLSCompressed.length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	opaque MAC[</a:t>
            </a:r>
            <a:r>
              <a:rPr lang="en-US" dirty="0" err="1"/>
              <a:t>CipherSpec.hash_size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	uint8 padding[</a:t>
            </a:r>
            <a:r>
              <a:rPr lang="en-US" dirty="0" err="1"/>
              <a:t>GenericBlockCipher.padding_length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	uint8 </a:t>
            </a:r>
            <a:r>
              <a:rPr lang="en-US" dirty="0" err="1"/>
              <a:t>padding_length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 </a:t>
            </a:r>
            <a:r>
              <a:rPr lang="en-US" dirty="0" err="1"/>
              <a:t>GenericBlockCipher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9881527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D947A-938F-4FC5-B0DF-1431A2C1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from SSLV3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7B35-36E5-41E3-861C-1A253AD25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contents of “padding” not specified in SSLV3</a:t>
            </a:r>
          </a:p>
          <a:p>
            <a:r>
              <a:rPr lang="en-US" dirty="0" err="1"/>
              <a:t>InTLS</a:t>
            </a:r>
            <a:r>
              <a:rPr lang="en-US" dirty="0"/>
              <a:t> 1.0, specified as: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“Each uint8 in the padding data vector must be filled with the padding length value.”</a:t>
            </a:r>
          </a:p>
        </p:txBody>
      </p:sp>
    </p:spTree>
    <p:extLst>
      <p:ext uri="{BB962C8B-B14F-4D97-AF65-F5344CB8AC3E}">
        <p14:creationId xmlns:p14="http://schemas.microsoft.com/office/powerpoint/2010/main" val="31356035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9BFFC-8169-4D89-BADA-28E2F80DE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Clarify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30E8C-13DA-4DFE-AA7E-37814FEBF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Sample 10 legal padding bytes in SSLV3:</a:t>
            </a:r>
          </a:p>
          <a:p>
            <a:pPr lvl="1"/>
            <a:r>
              <a:rPr lang="en-US" dirty="0"/>
              <a:t>0xAA 0xBB 0xCC 0xDD 0xEE 0xFF 0x00 0x11 0x22 0x33 0xA</a:t>
            </a:r>
          </a:p>
          <a:p>
            <a:pPr lvl="1"/>
            <a:r>
              <a:rPr lang="en-US" dirty="0"/>
              <a:t>(NOTE:0xA=10=Length)</a:t>
            </a:r>
          </a:p>
          <a:p>
            <a:r>
              <a:rPr lang="en-US" dirty="0"/>
              <a:t>Only 10 legal padding bytes in TLS 1.0:</a:t>
            </a:r>
          </a:p>
          <a:p>
            <a:pPr lvl="1"/>
            <a:r>
              <a:rPr lang="en-US" dirty="0"/>
              <a:t>0xA 0xA0xA0xA0xA0xA0xA0xA0xA0xA0xA</a:t>
            </a:r>
          </a:p>
          <a:p>
            <a:pPr lvl="1"/>
            <a:r>
              <a:rPr lang="en-US" dirty="0"/>
              <a:t>(NOTE:last0xA is still length!)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0913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D8A97-2FAE-454E-941D-52083A4F5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NOTE: Auth then Encrypt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D9210-8C4A-415C-B859-BC258D107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SSLv3 and TLS 1.0 chose to auth then encrypt</a:t>
            </a:r>
          </a:p>
          <a:p>
            <a:r>
              <a:rPr lang="en-US" dirty="0"/>
              <a:t>Look at the data structure: The MAC is included in the plaintext</a:t>
            </a:r>
          </a:p>
          <a:p>
            <a:r>
              <a:rPr lang="en-US" dirty="0"/>
              <a:t>ALSO NOTE: DID NOT INCLUDE THE PADDING!!!!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4169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116CF-23E2-47C4-BDBE-7B6A3ABB5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 Poodle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8EC64-338D-480D-8D48-D207BDC7A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SSLV3’s lack of a padding specification resulted in an attack</a:t>
            </a:r>
          </a:p>
          <a:p>
            <a:r>
              <a:rPr lang="en-US" dirty="0"/>
              <a:t>You could use a “</a:t>
            </a:r>
            <a:r>
              <a:rPr lang="en-US" dirty="0" err="1"/>
              <a:t>paddingoracle</a:t>
            </a:r>
            <a:r>
              <a:rPr lang="en-US" dirty="0"/>
              <a:t>” attack to decrypt bytes</a:t>
            </a:r>
          </a:p>
          <a:p>
            <a:r>
              <a:rPr lang="en-US" dirty="0"/>
              <a:t>Approximately, 256 messages would reveal one byte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478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32AD5-465B-4EB8-B0A6-F1C16E5E3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Header FIELDS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BE35A-72DC-4B5E-B9A6-CFECA6D16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4484" y="2133600"/>
            <a:ext cx="7765322" cy="3695136"/>
          </a:xfrm>
        </p:spPr>
        <p:txBody>
          <a:bodyPr/>
          <a:lstStyle/>
          <a:p>
            <a:r>
              <a:rPr lang="en-US" dirty="0"/>
              <a:t>Source Port, Destination Port for multiplexing</a:t>
            </a:r>
          </a:p>
          <a:p>
            <a:r>
              <a:rPr lang="en-US" dirty="0"/>
              <a:t>Sequence Number of the first data byte</a:t>
            </a:r>
          </a:p>
          <a:p>
            <a:r>
              <a:rPr lang="en-US" dirty="0"/>
              <a:t>Acknowledgement Number of next expected seq. no.</a:t>
            </a:r>
          </a:p>
          <a:p>
            <a:r>
              <a:rPr lang="en-US" dirty="0" err="1"/>
              <a:t>Hlen</a:t>
            </a:r>
            <a:r>
              <a:rPr lang="en-US" dirty="0"/>
              <a:t> number of 32-byte words in the TCP header</a:t>
            </a:r>
          </a:p>
          <a:p>
            <a:r>
              <a:rPr lang="en-US" dirty="0"/>
              <a:t>Window number of bytes willing to receive</a:t>
            </a:r>
          </a:p>
          <a:p>
            <a:r>
              <a:rPr lang="en-US" dirty="0"/>
              <a:t>Checksum over the header and data</a:t>
            </a:r>
          </a:p>
        </p:txBody>
      </p:sp>
    </p:spTree>
    <p:extLst>
      <p:ext uri="{BB962C8B-B14F-4D97-AF65-F5344CB8AC3E}">
        <p14:creationId xmlns:p14="http://schemas.microsoft.com/office/powerpoint/2010/main" val="28858224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E7697-A4F7-43A1-B2C1-B2C2BB6F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Padding Oracle Attack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7974A9-7231-48D9-AA9E-0BFA7279F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80" y="2215903"/>
            <a:ext cx="7932040" cy="449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6250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27CCA-2C95-4857-940F-F9E7AB6DE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the Next Byte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89A395-3ADA-4B2B-BCBB-4057EDCAE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5" y="2951465"/>
            <a:ext cx="7778927" cy="50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887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1486A-BAF0-4C1A-8B93-75FF75DC1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Attacking TLS 1.0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224CE-0D63-41C4-8C63-F15617690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POODLE would use an MITM to force a downgrade to SSLv3</a:t>
            </a:r>
          </a:p>
          <a:p>
            <a:r>
              <a:rPr lang="en-US" dirty="0"/>
              <a:t>OR ,some TLS1.0 versions DIDN’T CHECK the PADDING!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9470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FD371-58DD-425F-A5CE-27F36C39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8067F-F1F9-490C-8417-71FC01B30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Attempted to fix various problems with TLS 1.0</a:t>
            </a:r>
          </a:p>
          <a:p>
            <a:r>
              <a:rPr lang="en-US" dirty="0"/>
              <a:t>CBC IV’s (explicit v implicit)</a:t>
            </a:r>
          </a:p>
          <a:p>
            <a:pPr lvl="1"/>
            <a:r>
              <a:rPr lang="en-US" dirty="0"/>
              <a:t>Now included in record</a:t>
            </a:r>
          </a:p>
          <a:p>
            <a:pPr lvl="1"/>
            <a:r>
              <a:rPr lang="en-US" dirty="0"/>
              <a:t>Prior to1.1, IV was last ciphertext block of previous record</a:t>
            </a:r>
          </a:p>
          <a:p>
            <a:r>
              <a:rPr lang="en-US" dirty="0"/>
              <a:t>Padding errors now just return error “</a:t>
            </a:r>
            <a:r>
              <a:rPr lang="en-US" dirty="0" err="1"/>
              <a:t>bad_record_mac</a:t>
            </a:r>
            <a:r>
              <a:rPr lang="en-US" dirty="0"/>
              <a:t>”</a:t>
            </a:r>
          </a:p>
          <a:p>
            <a:r>
              <a:rPr lang="en-US" dirty="0"/>
              <a:t>•Sometimes called the forgotten middle child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1200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E2D0-CAFF-4C9A-82EA-E9049933A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435FF-602F-40B5-B4FD-2879E06E7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PRF replaced MD5/SHA1 with cipher suite specific function</a:t>
            </a:r>
          </a:p>
          <a:p>
            <a:r>
              <a:rPr lang="en-US" dirty="0"/>
              <a:t>Signatures explicitly identify hashing algorithm</a:t>
            </a:r>
          </a:p>
          <a:p>
            <a:r>
              <a:rPr lang="en-US" dirty="0"/>
              <a:t>Support for authenticated encryption</a:t>
            </a:r>
          </a:p>
          <a:p>
            <a:r>
              <a:rPr lang="en-US" dirty="0"/>
              <a:t>Changes to resist known attacks against previous versions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5213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D88D5-45EA-48DC-AC1A-F2FCE90BB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 Review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2499BB-22C0-453E-B85C-384FA05AB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2367713"/>
            <a:ext cx="7729728" cy="399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1159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083CF-FEDA-4C61-AC0D-89648F0A2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State Contains: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39DE8-6802-4248-96D0-64B4B98AE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Connection end –“client” or “server”</a:t>
            </a:r>
          </a:p>
          <a:p>
            <a:r>
              <a:rPr lang="en-US" dirty="0" err="1"/>
              <a:t>PRFalgorithm</a:t>
            </a:r>
            <a:endParaRPr lang="en-US" dirty="0"/>
          </a:p>
          <a:p>
            <a:r>
              <a:rPr lang="en-US" dirty="0"/>
              <a:t>Bulk encryption algorithm</a:t>
            </a:r>
          </a:p>
          <a:p>
            <a:r>
              <a:rPr lang="en-US" dirty="0" err="1"/>
              <a:t>MACalgorithm</a:t>
            </a:r>
            <a:endParaRPr lang="en-US" dirty="0"/>
          </a:p>
          <a:p>
            <a:r>
              <a:rPr lang="en-US" dirty="0" err="1"/>
              <a:t>Compressionalgorithm</a:t>
            </a:r>
            <a:endParaRPr lang="en-US" dirty="0"/>
          </a:p>
          <a:p>
            <a:r>
              <a:rPr lang="en-US" dirty="0"/>
              <a:t>Master secret</a:t>
            </a:r>
          </a:p>
          <a:p>
            <a:r>
              <a:rPr lang="en-US" dirty="0"/>
              <a:t>Client random</a:t>
            </a:r>
          </a:p>
          <a:p>
            <a:r>
              <a:rPr lang="en-US" dirty="0"/>
              <a:t>Server random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8763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D7701-0256-41F2-9214-0CD2D4A7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State Contains: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0EFFB-3BED-4789-B825-B1EC273D0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Compression state</a:t>
            </a:r>
          </a:p>
          <a:p>
            <a:r>
              <a:rPr lang="en-US" dirty="0" err="1"/>
              <a:t>Cipherstate</a:t>
            </a:r>
            <a:endParaRPr lang="en-US" dirty="0"/>
          </a:p>
          <a:p>
            <a:r>
              <a:rPr lang="en-US" dirty="0"/>
              <a:t>MAC key</a:t>
            </a:r>
          </a:p>
          <a:p>
            <a:r>
              <a:rPr lang="en-US" dirty="0"/>
              <a:t>Sequence number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20176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F9D47-18F3-418F-9602-0B50273D6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State Security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AD73A-8944-430D-A7ED-D397107A9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473" y="2472887"/>
            <a:ext cx="5797054" cy="402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0330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2A302-FFDD-4FB1-9FFE-78750EDA8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Derived Values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9780E2-9CAB-490D-AFA1-836075285C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656185"/>
            <a:ext cx="7761046" cy="251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67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B30F6-A754-4432-9DBE-598968C0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Flags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6C362-C719-49DA-8991-0C8BDAE0D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346" y="2133600"/>
            <a:ext cx="7765322" cy="3695136"/>
          </a:xfrm>
        </p:spPr>
        <p:txBody>
          <a:bodyPr/>
          <a:lstStyle/>
          <a:p>
            <a:r>
              <a:rPr lang="en-US" dirty="0"/>
              <a:t>URG	The URGENT POINTER field contains valid data</a:t>
            </a:r>
          </a:p>
          <a:p>
            <a:r>
              <a:rPr lang="en-US" dirty="0"/>
              <a:t>ACK	The acknowledgement number is valid</a:t>
            </a:r>
          </a:p>
          <a:p>
            <a:r>
              <a:rPr lang="en-US" dirty="0"/>
              <a:t>PSH	The receiver should pass this data to the application as soon as possible</a:t>
            </a:r>
          </a:p>
          <a:p>
            <a:r>
              <a:rPr lang="en-US" dirty="0"/>
              <a:t>RST	Reset the connection</a:t>
            </a:r>
          </a:p>
          <a:p>
            <a:r>
              <a:rPr lang="en-US" dirty="0"/>
              <a:t>SYN	Synchronize sequence numbers to initiate a connection.</a:t>
            </a:r>
          </a:p>
          <a:p>
            <a:r>
              <a:rPr lang="en-US" dirty="0"/>
              <a:t>FIN 	Sender is finished sending data</a:t>
            </a:r>
          </a:p>
        </p:txBody>
      </p:sp>
    </p:spTree>
    <p:extLst>
      <p:ext uri="{BB962C8B-B14F-4D97-AF65-F5344CB8AC3E}">
        <p14:creationId xmlns:p14="http://schemas.microsoft.com/office/powerpoint/2010/main" val="38868635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DF5B-A941-425E-86D7-FC49710E0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 Handshake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A7A86-8FDF-47B5-9A25-CB416E0AC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0898" y="2366339"/>
            <a:ext cx="6030203" cy="384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5613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0C315-3155-4A19-95F1-D32A21519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Hello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51163A-0859-4590-9D59-17897BA35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3570" y="2575099"/>
            <a:ext cx="6484860" cy="351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10557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2FCB2-60D9-4F79-B934-A7C7176E0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Hello 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B7382C-2D67-4738-89BB-9A2AC614B8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6981" y="2250525"/>
            <a:ext cx="4658037" cy="442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898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7C3A1-5273-4752-9F48-6BE50BD7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 Extensions 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4D0361-B9AF-4E0A-B8D3-6801EB090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3114" y="2259775"/>
            <a:ext cx="4825772" cy="429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45239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52466-4877-4E2F-B4F8-B3B4546F0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Hello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A67944-13A6-4F70-80F6-6AE833D7B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1788" y="2664284"/>
            <a:ext cx="5328423" cy="322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591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78B15-E075-47CA-BDCA-1C7D3281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Cert/Key Exchange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8C34CF-61EB-40FC-B911-171FF7A93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422" y="2698018"/>
            <a:ext cx="4275047" cy="7863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6A0128-EE5B-4F2F-AD5D-E2874C738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422" y="3572608"/>
            <a:ext cx="4802470" cy="32108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D3A073-A10C-4282-A743-E2272B27C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9791" y="3736655"/>
            <a:ext cx="4110731" cy="96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12187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F0EE0-0F77-4C0B-8873-2F3257044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Key Exchange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3A101B-89FC-4652-B023-67D642CA7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279" y="3291445"/>
            <a:ext cx="5222303" cy="33714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672A33-04B9-49F6-AD4D-29EC861FD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923" y="2637209"/>
            <a:ext cx="4594478" cy="99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827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DD17F-C793-4BF8-B559-2F5EDE5A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57317-A5D8-4504-9560-89DC54502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522" y="2817376"/>
            <a:ext cx="6605549" cy="17062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FB322C-7322-459E-B8CC-02E0AF586537}"/>
              </a:ext>
            </a:extLst>
          </p:cNvPr>
          <p:cNvSpPr txBox="1"/>
          <p:nvPr/>
        </p:nvSpPr>
        <p:spPr>
          <a:xfrm>
            <a:off x="4604226" y="5413893"/>
            <a:ext cx="4847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verify_data_lengthcanbespecifiedbytheciphersuite</a:t>
            </a:r>
            <a:r>
              <a:rPr lang="en-US" dirty="0"/>
              <a:t>,</a:t>
            </a:r>
          </a:p>
          <a:p>
            <a:r>
              <a:rPr lang="en-US" dirty="0"/>
              <a:t>otherwise, is 12.</a:t>
            </a:r>
          </a:p>
        </p:txBody>
      </p:sp>
    </p:spTree>
    <p:extLst>
      <p:ext uri="{BB962C8B-B14F-4D97-AF65-F5344CB8AC3E}">
        <p14:creationId xmlns:p14="http://schemas.microsoft.com/office/powerpoint/2010/main" val="6842151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55AAE-12A6-4D74-9757-3B763AD93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8381-A760-4DFE-A07D-B7129DCA7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base RFC, always uses SHA-256</a:t>
            </a:r>
          </a:p>
          <a:p>
            <a:r>
              <a:rPr lang="en-US" dirty="0" err="1"/>
              <a:t>Newcipher</a:t>
            </a:r>
            <a:r>
              <a:rPr lang="en-US" dirty="0"/>
              <a:t> suites must define their PRF function</a:t>
            </a:r>
          </a:p>
          <a:p>
            <a:r>
              <a:rPr lang="en-US" dirty="0"/>
              <a:t>SHOULDuseSHA-256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27073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8E39D-A216-4358-B65D-B1AF8022A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Expansion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33313C-11E0-4302-8052-4D0130945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5148" y="2469065"/>
            <a:ext cx="7384155" cy="9267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1BC328-9D52-4480-9B2B-AFCA7A1BE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299" y="3887538"/>
            <a:ext cx="5239950" cy="127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34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3913F-0F67-4F88-A471-565832682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ECN Flags added in RFC 3168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3D374-2437-49CA-BCFD-D7312661A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in 2001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AA0748-890D-4DEE-9947-7FCCA26FC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2743200"/>
            <a:ext cx="7549637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10622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5F37-870A-4B6B-A39E-232E1EFF4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PRF Definition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785CDD-27AE-4F5A-B84B-57CB9A6D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3273" y="2663491"/>
            <a:ext cx="7360438" cy="239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4773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4740D-C21D-4207-95D4-1F94B15E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Master Secret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38C392-9C6A-4109-AECC-6BB0F0062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7128" y="2757817"/>
            <a:ext cx="7119145" cy="91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87708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FB459-5BF4-4370-8D0C-F846F076F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Keys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8EBDF5-3A6F-4AAB-9CA2-3693A840F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793" y="2491536"/>
            <a:ext cx="7117736" cy="16293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3A97B5-8A61-4FE5-9272-EA8FB8C01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793" y="4302288"/>
            <a:ext cx="7050889" cy="173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2101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C1D9C-F20D-4F3B-915D-CF751F7E9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Cipher Suite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F481C-8E18-456E-8CA0-913F6A57D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Byte. Indicates next message will be encrypted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4920FA-1C76-442A-99F6-2A8AA9956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063" y="3827638"/>
            <a:ext cx="7901873" cy="148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8743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91086-9C96-4A80-9357-9086A1382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Layer Types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00027F-A850-425A-8E75-0830E60783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5361" y="2664647"/>
            <a:ext cx="7015345" cy="358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69599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8C048-B1C2-495B-B7B2-D748399A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Stream/Block </a:t>
            </a:r>
            <a:r>
              <a:rPr lang="en-US" dirty="0" err="1"/>
              <a:t>Defs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844926-D281-4B44-B75C-96BC1E53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117" y="2662096"/>
            <a:ext cx="6242191" cy="15323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4D67C3-0767-43BC-8F46-A233E0D86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117" y="4525175"/>
            <a:ext cx="6242191" cy="213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3010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4502-E23D-43C2-883B-C89643635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New: AEAD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A78653-E2FD-4D54-A05C-C23945D5D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213" y="2614475"/>
            <a:ext cx="7033348" cy="155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4277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F87BE-166C-438B-99AB-335C184FD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4647D-DDB6-4348-9248-74706125D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Authenticated Encryption with Additional Data</a:t>
            </a:r>
          </a:p>
          <a:p>
            <a:r>
              <a:rPr lang="en-US" dirty="0"/>
              <a:t>Plaintext is simultaneously encrypted and  integrity protected. </a:t>
            </a:r>
          </a:p>
          <a:p>
            <a:r>
              <a:rPr lang="en-US" dirty="0"/>
              <a:t>Default TLS 1.2 algorithms: CCM and GCM</a:t>
            </a:r>
          </a:p>
          <a:p>
            <a:r>
              <a:rPr lang="en-US" dirty="0"/>
              <a:t>No MAC key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D83567-ECB2-466A-8D2E-B4B2742B6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367" y="4287375"/>
            <a:ext cx="7053453" cy="8445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89AB6F-7129-4B70-B5A9-3904C585E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094" y="5285600"/>
            <a:ext cx="7050726" cy="7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11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F59F-7BBB-4DD2-B63C-FD3D20EAC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 </a:t>
            </a:r>
            <a:r>
              <a:rPr lang="en-US" dirty="0" err="1"/>
              <a:t>ATtacks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F4065-5FC9-4BDE-A153-BDB0422EE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ROBOT</a:t>
            </a:r>
          </a:p>
          <a:p>
            <a:pPr lvl="1"/>
            <a:r>
              <a:rPr lang="en-US" dirty="0"/>
              <a:t>Return Of </a:t>
            </a:r>
            <a:r>
              <a:rPr lang="en-US" dirty="0" err="1"/>
              <a:t>Bleichenbacher’s</a:t>
            </a:r>
            <a:r>
              <a:rPr lang="en-US" dirty="0"/>
              <a:t> Oracle Threat</a:t>
            </a:r>
          </a:p>
          <a:p>
            <a:r>
              <a:rPr lang="en-US" dirty="0"/>
              <a:t>Applies primarily to RSA encryption (not signatures)</a:t>
            </a:r>
          </a:p>
          <a:p>
            <a:r>
              <a:rPr lang="en-US" dirty="0"/>
              <a:t>The RSA encryption in TLS 1.2 uses PKCS 1.5 padding</a:t>
            </a:r>
          </a:p>
          <a:p>
            <a:r>
              <a:rPr lang="en-US" dirty="0"/>
              <a:t>Known padding oracle attack</a:t>
            </a:r>
          </a:p>
          <a:p>
            <a:r>
              <a:rPr lang="en-US" dirty="0"/>
              <a:t>•Countermeasures built in to TLS 1.2, rather than disabling</a:t>
            </a:r>
          </a:p>
          <a:p>
            <a:r>
              <a:rPr lang="en-US" dirty="0"/>
              <a:t>•Countermeasures are complicated, and many are vulnerable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20568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796AA-36E7-48E9-9418-4516D52BF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7CD83-726B-44E0-8692-048FBAC37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Algorithms are ALL authenticated encryption</a:t>
            </a:r>
          </a:p>
          <a:p>
            <a:r>
              <a:rPr lang="en-US" dirty="0"/>
              <a:t>Handshake messages after the </a:t>
            </a:r>
            <a:r>
              <a:rPr lang="en-US" dirty="0" err="1"/>
              <a:t>ServerHelloare</a:t>
            </a:r>
            <a:r>
              <a:rPr lang="en-US" dirty="0"/>
              <a:t> now encrypted</a:t>
            </a:r>
          </a:p>
          <a:p>
            <a:r>
              <a:rPr lang="en-US" dirty="0"/>
              <a:t>Key derivation based off Extract-and-Expand Key Derivation Function (HKDF)</a:t>
            </a:r>
          </a:p>
          <a:p>
            <a:r>
              <a:rPr lang="en-US" dirty="0"/>
              <a:t>Compression, custom DHE groups, and DSA removed</a:t>
            </a:r>
          </a:p>
          <a:p>
            <a:r>
              <a:rPr lang="en-US" dirty="0"/>
              <a:t>RSA signature padding now uses PSS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91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D80C7-C192-44D0-BD54-3B095AEF2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Flags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79CA4-4323-4018-8448-C96C02C5B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CWR – Acknowledges that congestion notification received</a:t>
            </a:r>
          </a:p>
          <a:p>
            <a:r>
              <a:rPr lang="en-US" dirty="0"/>
              <a:t>ECN – indicates congestion notification via IP layer</a:t>
            </a:r>
          </a:p>
          <a:p>
            <a:pPr lvl="1"/>
            <a:r>
              <a:rPr lang="en-US" dirty="0"/>
              <a:t>(NOTE! Requires ECN capable IP layer!)</a:t>
            </a:r>
          </a:p>
          <a:p>
            <a:pPr lvl="1"/>
            <a:r>
              <a:rPr lang="en-US" dirty="0"/>
              <a:t>Sent until CWR received</a:t>
            </a:r>
          </a:p>
          <a:p>
            <a:r>
              <a:rPr lang="en-US" dirty="0"/>
              <a:t>Only used if negotiated using TCP options during handshake</a:t>
            </a:r>
          </a:p>
        </p:txBody>
      </p:sp>
    </p:spTree>
    <p:extLst>
      <p:ext uri="{BB962C8B-B14F-4D97-AF65-F5344CB8AC3E}">
        <p14:creationId xmlns:p14="http://schemas.microsoft.com/office/powerpoint/2010/main" val="13438219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C1B8C-4CBA-40DC-B551-169A3F926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1.3 Handshake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29FA21-7F63-498D-94B6-8BD4709E7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914" y="2420991"/>
            <a:ext cx="7584522" cy="299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432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A42F-254D-4AB8-BE4C-2209FA6DE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NS flag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8663A4-67B9-4524-BEF3-2219692047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347" y="2895600"/>
            <a:ext cx="7945762" cy="2514600"/>
          </a:xfrm>
        </p:spPr>
      </p:pic>
    </p:spTree>
    <p:extLst>
      <p:ext uri="{BB962C8B-B14F-4D97-AF65-F5344CB8AC3E}">
        <p14:creationId xmlns:p14="http://schemas.microsoft.com/office/powerpoint/2010/main" val="232928501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3101</TotalTime>
  <Words>1924</Words>
  <Application>Microsoft Office PowerPoint</Application>
  <PresentationFormat>Widescreen</PresentationFormat>
  <Paragraphs>332</Paragraphs>
  <Slides>80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4" baseType="lpstr">
      <vt:lpstr>Arial</vt:lpstr>
      <vt:lpstr>Calibri</vt:lpstr>
      <vt:lpstr>Gill Sans MT</vt:lpstr>
      <vt:lpstr>Parcel</vt:lpstr>
      <vt:lpstr>L4 Security</vt:lpstr>
      <vt:lpstr>TCP Protocol</vt:lpstr>
      <vt:lpstr>Review</vt:lpstr>
      <vt:lpstr>TCP Header</vt:lpstr>
      <vt:lpstr>TCP Header FIELDS</vt:lpstr>
      <vt:lpstr>TCP Flags</vt:lpstr>
      <vt:lpstr>ECN Flags added in RFC 3168</vt:lpstr>
      <vt:lpstr>TCP Flags (Cont)</vt:lpstr>
      <vt:lpstr>Optional NS flag</vt:lpstr>
      <vt:lpstr>One-Bit Nonce</vt:lpstr>
      <vt:lpstr>TCP Options</vt:lpstr>
      <vt:lpstr>TCP Sequence Numbers</vt:lpstr>
      <vt:lpstr>Data Sequence Numbers</vt:lpstr>
      <vt:lpstr>Wireshark Trace</vt:lpstr>
      <vt:lpstr>TCP Shutdown</vt:lpstr>
      <vt:lpstr>Security</vt:lpstr>
      <vt:lpstr>SSLv2</vt:lpstr>
      <vt:lpstr>SSL Record Layer</vt:lpstr>
      <vt:lpstr>SSLV2 Record MAC</vt:lpstr>
      <vt:lpstr>SSLV2 Handshake</vt:lpstr>
      <vt:lpstr>Key Derivation</vt:lpstr>
      <vt:lpstr>SSLV2 Session Recovery</vt:lpstr>
      <vt:lpstr>Client Auth</vt:lpstr>
      <vt:lpstr>Bulk Data Transmission</vt:lpstr>
      <vt:lpstr>SSLV3</vt:lpstr>
      <vt:lpstr>SSLv3 State</vt:lpstr>
      <vt:lpstr>SSLv3 Connection State</vt:lpstr>
      <vt:lpstr>Record Layer</vt:lpstr>
      <vt:lpstr>New MAC</vt:lpstr>
      <vt:lpstr>Handshake Changes</vt:lpstr>
      <vt:lpstr>SSLv3 Handshake Changes</vt:lpstr>
      <vt:lpstr>Master Secret</vt:lpstr>
      <vt:lpstr>Deriving Secrets</vt:lpstr>
      <vt:lpstr>Keys from Key Block</vt:lpstr>
      <vt:lpstr>TLS 1.0</vt:lpstr>
      <vt:lpstr>TLS 1.0 HMAC</vt:lpstr>
      <vt:lpstr>TLS 1.0 MAC</vt:lpstr>
      <vt:lpstr>TLS 1.0 Data Expansion</vt:lpstr>
      <vt:lpstr>TLS 1.0 PRF</vt:lpstr>
      <vt:lpstr>TLS 1.0 Key Block</vt:lpstr>
      <vt:lpstr>TLS 1.0 Finished Msg</vt:lpstr>
      <vt:lpstr>TLS 1.0 Bulk Data Transfer</vt:lpstr>
      <vt:lpstr>Fragment Types</vt:lpstr>
      <vt:lpstr>Stream Type</vt:lpstr>
      <vt:lpstr>CBC Block Cipher</vt:lpstr>
      <vt:lpstr>Change from SSLV3</vt:lpstr>
      <vt:lpstr>To Clarify</vt:lpstr>
      <vt:lpstr>NOTE: Auth then Encrypt</vt:lpstr>
      <vt:lpstr>SSLV3 Poodle Attack</vt:lpstr>
      <vt:lpstr>Padding Oracle Attack</vt:lpstr>
      <vt:lpstr>Get the Next Byte</vt:lpstr>
      <vt:lpstr>Attacking TLS 1.0</vt:lpstr>
      <vt:lpstr>TLS 1.1</vt:lpstr>
      <vt:lpstr>TLS 1.2</vt:lpstr>
      <vt:lpstr>TLS 1.2 Review</vt:lpstr>
      <vt:lpstr>Connection State Contains:</vt:lpstr>
      <vt:lpstr>Connection State Contains:</vt:lpstr>
      <vt:lpstr>Connection State Security Parameters</vt:lpstr>
      <vt:lpstr>Derived Values</vt:lpstr>
      <vt:lpstr>TLS 1.2 Handshake</vt:lpstr>
      <vt:lpstr>Client Hello</vt:lpstr>
      <vt:lpstr>Client Hello Example</vt:lpstr>
      <vt:lpstr>TLS 1.2 Extensions Example</vt:lpstr>
      <vt:lpstr>Server Hello</vt:lpstr>
      <vt:lpstr>Server Cert/Key Exchange</vt:lpstr>
      <vt:lpstr>Client Key Exchange</vt:lpstr>
      <vt:lpstr>Finished</vt:lpstr>
      <vt:lpstr>PRF</vt:lpstr>
      <vt:lpstr>Data Expansion</vt:lpstr>
      <vt:lpstr>PRF Definition</vt:lpstr>
      <vt:lpstr>Computing Master Secret</vt:lpstr>
      <vt:lpstr>Computing Keys</vt:lpstr>
      <vt:lpstr>Change Cipher Suite</vt:lpstr>
      <vt:lpstr>Record Layer Types</vt:lpstr>
      <vt:lpstr>Stream/Block Defs</vt:lpstr>
      <vt:lpstr>New: AEAD Type</vt:lpstr>
      <vt:lpstr>AEAD</vt:lpstr>
      <vt:lpstr>TLS 1.2 ATtacks</vt:lpstr>
      <vt:lpstr>TLS 1.3</vt:lpstr>
      <vt:lpstr>TLS 1.3 Handshake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Network Security</dc:title>
  <dc:creator>Seth Nielson</dc:creator>
  <cp:lastModifiedBy>Seth Nielson</cp:lastModifiedBy>
  <cp:revision>46</cp:revision>
  <dcterms:created xsi:type="dcterms:W3CDTF">2019-01-26T18:10:59Z</dcterms:created>
  <dcterms:modified xsi:type="dcterms:W3CDTF">2019-03-06T21:06:35Z</dcterms:modified>
</cp:coreProperties>
</file>

<file path=docProps/thumbnail.jpeg>
</file>